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oboto-regular.fntdata"/><Relationship Id="rId21" Type="http://schemas.openxmlformats.org/officeDocument/2006/relationships/slide" Target="slides/slide17.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Key features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answers will be divided into categories such as computer engineering / mechanical engineering. Job posting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Shape 9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4" name="Shape 9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Sticking out your tongue sounds like trolling. There is no definite proof on which solution actually works.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Burnt Finger cure, most results on front page is to put cold water. But there may be better solutions that people don’t know about.</a:t>
            </a:r>
            <a:endParaRPr/>
          </a:p>
          <a:p>
            <a:pPr indent="0" lvl="0" marL="0">
              <a:spcBef>
                <a:spcPts val="0"/>
              </a:spcBef>
              <a:spcAft>
                <a:spcPts val="0"/>
              </a:spcAft>
              <a:buNone/>
            </a:pPr>
            <a:r>
              <a:rPr lang="en"/>
              <a:t>Lisa can mention the salt on burnt finger work for her.</a:t>
            </a:r>
            <a:endParaRPr/>
          </a:p>
          <a:p>
            <a:pPr indent="0" lvl="0" marL="0">
              <a:spcBef>
                <a:spcPts val="0"/>
              </a:spcBef>
              <a:spcAft>
                <a:spcPts val="0"/>
              </a:spcAft>
              <a:buNone/>
            </a:pPr>
            <a:r>
              <a:rPr lang="en"/>
              <a:t>Rong can mention the brake parts he bought on amazon which </a:t>
            </a:r>
            <a:r>
              <a:rPr lang="en"/>
              <a:t>didn't</a:t>
            </a:r>
            <a:r>
              <a:rPr lang="en"/>
              <a:t> fit the vehicle.</a:t>
            </a:r>
            <a:endParaRPr/>
          </a:p>
          <a:p>
            <a:pPr indent="0" lvl="0" marL="0">
              <a:spcBef>
                <a:spcPts val="0"/>
              </a:spcBef>
              <a:spcAft>
                <a:spcPts val="0"/>
              </a:spcAft>
              <a:buNone/>
            </a:pPr>
            <a:r>
              <a:t/>
            </a:r>
            <a:endParaRPr/>
          </a:p>
          <a:p>
            <a:pPr indent="0" lvl="0" marL="0">
              <a:spcBef>
                <a:spcPts val="0"/>
              </a:spcBef>
              <a:spcAft>
                <a:spcPts val="0"/>
              </a:spcAft>
              <a:buNone/>
            </a:pPr>
            <a:r>
              <a:rPr lang="en"/>
              <a:t>I can also talk about how maybe you even search through comments trying to figure out which solutions actually worked</a:t>
            </a:r>
            <a:endParaRPr/>
          </a:p>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Most websites nowadays are SEO optimized so that their sites are competitive and will show on the first few search pages. they are the most relevant answers, but might not be the best answer.</a:t>
            </a:r>
            <a:endParaRPr/>
          </a:p>
          <a:p>
            <a:pPr indent="0" lvl="0" marL="0">
              <a:spcBef>
                <a:spcPts val="0"/>
              </a:spcBef>
              <a:spcAft>
                <a:spcPts val="0"/>
              </a:spcAft>
              <a:buNone/>
            </a:pPr>
            <a:r>
              <a:rPr lang="en"/>
              <a:t>Many businesses buys fake clicks or fake reviews to create fake traffic to get their web site up in ranking so that they would show up on the front pages of the google search result. </a:t>
            </a:r>
            <a:endParaRPr/>
          </a:p>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 some cases, you need an answer within 5 minutes</a:t>
            </a:r>
            <a:endParaRPr/>
          </a:p>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are inspired by stackoverflow of the formal way they provide answers to the engineering questions. Our goal is to create a product similar to stackoverflow, but not specifically for engineering.</a:t>
            </a:r>
            <a:endParaRPr/>
          </a:p>
          <a:p>
            <a:pPr indent="0" lvl="0" marL="0" rtl="0">
              <a:spcBef>
                <a:spcPts val="0"/>
              </a:spcBef>
              <a:spcAft>
                <a:spcPts val="0"/>
              </a:spcAft>
              <a:buNone/>
            </a:pPr>
            <a:r>
              <a:rPr lang="en"/>
              <a:t>Reddit can give you answer to anything and it is not specific to only computer engineering questions.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Shape 59"/>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7.jpg"/><Relationship Id="rId5"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ItWorks</a:t>
            </a:r>
            <a:endParaRPr/>
          </a:p>
        </p:txBody>
      </p:sp>
      <p:sp>
        <p:nvSpPr>
          <p:cNvPr id="68" name="Shape 68"/>
          <p:cNvSpPr txBox="1"/>
          <p:nvPr>
            <p:ph idx="1" type="subTitle"/>
          </p:nvPr>
        </p:nvSpPr>
        <p:spPr>
          <a:xfrm>
            <a:off x="390525" y="2789111"/>
            <a:ext cx="8222100" cy="1613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Changing the way people find solutions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Enter ItWorks</a:t>
            </a:r>
            <a:endParaRPr/>
          </a:p>
        </p:txBody>
      </p:sp>
      <p:pic>
        <p:nvPicPr>
          <p:cNvPr id="142" name="Shape 142"/>
          <p:cNvPicPr preferRelativeResize="0"/>
          <p:nvPr/>
        </p:nvPicPr>
        <p:blipFill>
          <a:blip r:embed="rId3">
            <a:alphaModFix/>
          </a:blip>
          <a:stretch>
            <a:fillRect/>
          </a:stretch>
        </p:blipFill>
        <p:spPr>
          <a:xfrm>
            <a:off x="1522550" y="1841150"/>
            <a:ext cx="5765451" cy="3081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How ItWorks Works</a:t>
            </a:r>
            <a:endParaRPr/>
          </a:p>
        </p:txBody>
      </p:sp>
      <p:sp>
        <p:nvSpPr>
          <p:cNvPr id="148" name="Shape 148"/>
          <p:cNvSpPr txBox="1"/>
          <p:nvPr/>
        </p:nvSpPr>
        <p:spPr>
          <a:xfrm>
            <a:off x="501525" y="1947775"/>
            <a:ext cx="5318400" cy="2810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342900" lvl="0" marL="4572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Crowdsourcing solutions to real problems</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User feedback allows users to determine the quality of solutions</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More </a:t>
            </a:r>
            <a:r>
              <a:rPr lang="en" sz="1800">
                <a:solidFill>
                  <a:srgbClr val="666666"/>
                </a:solidFill>
                <a:latin typeface="Roboto"/>
                <a:ea typeface="Roboto"/>
                <a:cs typeface="Roboto"/>
                <a:sym typeface="Roboto"/>
              </a:rPr>
              <a:t>efficient</a:t>
            </a:r>
            <a:r>
              <a:rPr lang="en" sz="1800">
                <a:solidFill>
                  <a:srgbClr val="666666"/>
                </a:solidFill>
                <a:latin typeface="Roboto"/>
                <a:ea typeface="Roboto"/>
                <a:cs typeface="Roboto"/>
                <a:sym typeface="Roboto"/>
              </a:rPr>
              <a:t> than searching through comments to guess as to </a:t>
            </a:r>
            <a:r>
              <a:rPr lang="en" sz="1800">
                <a:solidFill>
                  <a:srgbClr val="666666"/>
                </a:solidFill>
                <a:latin typeface="Roboto"/>
                <a:ea typeface="Roboto"/>
                <a:cs typeface="Roboto"/>
                <a:sym typeface="Roboto"/>
              </a:rPr>
              <a:t>what's</a:t>
            </a:r>
            <a:r>
              <a:rPr lang="en" sz="1800">
                <a:solidFill>
                  <a:srgbClr val="666666"/>
                </a:solidFill>
                <a:latin typeface="Roboto"/>
                <a:ea typeface="Roboto"/>
                <a:cs typeface="Roboto"/>
                <a:sym typeface="Roboto"/>
              </a:rPr>
              <a:t> effective</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Gives users confidence in a solution</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How</a:t>
            </a:r>
            <a:r>
              <a:rPr lang="en"/>
              <a:t> ItWorks Works</a:t>
            </a:r>
            <a:endParaRPr/>
          </a:p>
        </p:txBody>
      </p:sp>
      <p:sp>
        <p:nvSpPr>
          <p:cNvPr id="154" name="Shape 154"/>
          <p:cNvSpPr txBox="1"/>
          <p:nvPr/>
        </p:nvSpPr>
        <p:spPr>
          <a:xfrm>
            <a:off x="406375" y="1911900"/>
            <a:ext cx="4978500" cy="30756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Feedback </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Upvote/Downvote</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Reputation </a:t>
            </a:r>
            <a:endParaRPr sz="1800">
              <a:solidFill>
                <a:srgbClr val="666666"/>
              </a:solidFill>
              <a:latin typeface="Roboto"/>
              <a:ea typeface="Roboto"/>
              <a:cs typeface="Roboto"/>
              <a:sym typeface="Roboto"/>
            </a:endParaRPr>
          </a:p>
          <a:p>
            <a:pPr indent="-342900" lvl="0" marL="457200" marR="0" rtl="0" algn="l">
              <a:lnSpc>
                <a:spcPct val="100000"/>
              </a:lnSpc>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Search for posts</a:t>
            </a:r>
            <a:endParaRPr sz="1800">
              <a:solidFill>
                <a:srgbClr val="666666"/>
              </a:solidFill>
              <a:latin typeface="Roboto"/>
              <a:ea typeface="Roboto"/>
              <a:cs typeface="Roboto"/>
              <a:sym typeface="Roboto"/>
            </a:endParaRPr>
          </a:p>
          <a:p>
            <a:pPr indent="-342900" lvl="1" marL="914400" marR="0" rtl="0" algn="l">
              <a:lnSpc>
                <a:spcPct val="100000"/>
              </a:lnSpc>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E.g. ask a question</a:t>
            </a:r>
            <a:endParaRPr sz="1800">
              <a:solidFill>
                <a:srgbClr val="666666"/>
              </a:solidFill>
              <a:latin typeface="Roboto"/>
              <a:ea typeface="Roboto"/>
              <a:cs typeface="Roboto"/>
              <a:sym typeface="Roboto"/>
            </a:endParaRPr>
          </a:p>
          <a:p>
            <a:pPr indent="-342900" lvl="0" marL="457200" marR="0" rtl="0" algn="l">
              <a:lnSpc>
                <a:spcPct val="100000"/>
              </a:lnSpc>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Share solutions</a:t>
            </a:r>
            <a:endParaRPr sz="1800">
              <a:solidFill>
                <a:srgbClr val="666666"/>
              </a:solidFill>
              <a:latin typeface="Roboto"/>
              <a:ea typeface="Roboto"/>
              <a:cs typeface="Roboto"/>
              <a:sym typeface="Roboto"/>
            </a:endParaRPr>
          </a:p>
          <a:p>
            <a:pPr indent="-342900" lvl="0" marL="4572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Moderate</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Flag/unflag posts</a:t>
            </a:r>
            <a:endParaRPr sz="1800">
              <a:solidFill>
                <a:srgbClr val="666666"/>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How ItWorks Works</a:t>
            </a:r>
            <a:endParaRPr/>
          </a:p>
        </p:txBody>
      </p:sp>
      <p:sp>
        <p:nvSpPr>
          <p:cNvPr id="160" name="Shape 160"/>
          <p:cNvSpPr txBox="1"/>
          <p:nvPr/>
        </p:nvSpPr>
        <p:spPr>
          <a:xfrm>
            <a:off x="501525" y="1947775"/>
            <a:ext cx="5318400" cy="2810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342900" lvl="0" marL="4572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Moderating system to filter results and flag user’s / posts</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Users can report spam activity to the Moderators</a:t>
            </a:r>
            <a:endParaRPr sz="1800">
              <a:solidFill>
                <a:srgbClr val="666666"/>
              </a:solidFill>
              <a:latin typeface="Roboto"/>
              <a:ea typeface="Roboto"/>
              <a:cs typeface="Roboto"/>
              <a:sym typeface="Roboto"/>
            </a:endParaRPr>
          </a:p>
          <a:p>
            <a:pPr indent="-342900" lvl="1" marL="914400" rtl="0">
              <a:spcBef>
                <a:spcPts val="0"/>
              </a:spcBef>
              <a:spcAft>
                <a:spcPts val="0"/>
              </a:spcAft>
              <a:buClr>
                <a:srgbClr val="666666"/>
              </a:buClr>
              <a:buSzPts val="1800"/>
              <a:buFont typeface="Roboto"/>
              <a:buChar char="○"/>
            </a:pPr>
            <a:r>
              <a:rPr lang="en" sz="1800">
                <a:solidFill>
                  <a:srgbClr val="666666"/>
                </a:solidFill>
                <a:latin typeface="Roboto"/>
                <a:ea typeface="Roboto"/>
                <a:cs typeface="Roboto"/>
                <a:sym typeface="Roboto"/>
              </a:rPr>
              <a:t>This ensures no dangerous posts remain on the system</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a:p>
            <a:pPr indent="0" lvl="0" marL="0" rtl="0">
              <a:spcBef>
                <a:spcPts val="0"/>
              </a:spcBef>
              <a:spcAft>
                <a:spcPts val="0"/>
              </a:spcAft>
              <a:buNone/>
            </a:pPr>
            <a:r>
              <a:t/>
            </a:r>
            <a:endParaRPr sz="1800">
              <a:solidFill>
                <a:srgbClr val="666666"/>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Motivations</a:t>
            </a:r>
            <a:endParaRPr/>
          </a:p>
        </p:txBody>
      </p:sp>
      <p:cxnSp>
        <p:nvCxnSpPr>
          <p:cNvPr id="166" name="Shape 166"/>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
        <p:nvSpPr>
          <p:cNvPr id="167" name="Shape 167"/>
          <p:cNvSpPr txBox="1"/>
          <p:nvPr>
            <p:ph idx="1" type="body"/>
          </p:nvPr>
        </p:nvSpPr>
        <p:spPr>
          <a:xfrm>
            <a:off x="471900" y="1919075"/>
            <a:ext cx="3999900" cy="26331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1800"/>
              <a:t>Customers:</a:t>
            </a:r>
            <a:endParaRPr sz="1800"/>
          </a:p>
          <a:p>
            <a:pPr indent="-342900" lvl="0" marL="457200" rtl="0">
              <a:lnSpc>
                <a:spcPct val="100000"/>
              </a:lnSpc>
              <a:spcBef>
                <a:spcPts val="1600"/>
              </a:spcBef>
              <a:spcAft>
                <a:spcPts val="0"/>
              </a:spcAft>
              <a:buSzPts val="1800"/>
              <a:buChar char="●"/>
            </a:pPr>
            <a:r>
              <a:rPr lang="en" sz="1800"/>
              <a:t>Seeking answers</a:t>
            </a:r>
            <a:endParaRPr sz="1800"/>
          </a:p>
          <a:p>
            <a:pPr indent="-342900" lvl="1" marL="914400" rtl="0">
              <a:lnSpc>
                <a:spcPct val="100000"/>
              </a:lnSpc>
              <a:spcBef>
                <a:spcPts val="0"/>
              </a:spcBef>
              <a:spcAft>
                <a:spcPts val="0"/>
              </a:spcAft>
              <a:buSzPts val="1800"/>
              <a:buChar char="○"/>
            </a:pPr>
            <a:r>
              <a:rPr lang="en" sz="1800"/>
              <a:t>More reliable answers</a:t>
            </a:r>
            <a:endParaRPr sz="1800"/>
          </a:p>
          <a:p>
            <a:pPr indent="-342900" lvl="0" marL="457200" rtl="0">
              <a:lnSpc>
                <a:spcPct val="100000"/>
              </a:lnSpc>
              <a:spcBef>
                <a:spcPts val="0"/>
              </a:spcBef>
              <a:spcAft>
                <a:spcPts val="0"/>
              </a:spcAft>
              <a:buSzPts val="1800"/>
              <a:buChar char="●"/>
            </a:pPr>
            <a:r>
              <a:rPr lang="en" sz="1800"/>
              <a:t>Posting answers</a:t>
            </a:r>
            <a:endParaRPr sz="1800"/>
          </a:p>
          <a:p>
            <a:pPr indent="-342900" lvl="1" marL="914400" rtl="0">
              <a:lnSpc>
                <a:spcPct val="100000"/>
              </a:lnSpc>
              <a:spcBef>
                <a:spcPts val="0"/>
              </a:spcBef>
              <a:spcAft>
                <a:spcPts val="0"/>
              </a:spcAft>
              <a:buSzPts val="1800"/>
              <a:buChar char="○"/>
            </a:pPr>
            <a:r>
              <a:rPr lang="en" sz="1800"/>
              <a:t>Sharing is caring, and get reputation for it</a:t>
            </a:r>
            <a:endParaRPr sz="1800"/>
          </a:p>
        </p:txBody>
      </p:sp>
      <p:sp>
        <p:nvSpPr>
          <p:cNvPr id="168" name="Shape 168"/>
          <p:cNvSpPr txBox="1"/>
          <p:nvPr>
            <p:ph idx="1" type="body"/>
          </p:nvPr>
        </p:nvSpPr>
        <p:spPr>
          <a:xfrm>
            <a:off x="4568225" y="1919075"/>
            <a:ext cx="3999900" cy="26331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1800"/>
              <a:t>Stakeholders:</a:t>
            </a:r>
            <a:endParaRPr sz="1800"/>
          </a:p>
          <a:p>
            <a:pPr indent="-342900" lvl="0" marL="457200" rtl="0">
              <a:lnSpc>
                <a:spcPct val="100000"/>
              </a:lnSpc>
              <a:spcBef>
                <a:spcPts val="1600"/>
              </a:spcBef>
              <a:spcAft>
                <a:spcPts val="0"/>
              </a:spcAft>
              <a:buSzPts val="1800"/>
              <a:buChar char="●"/>
            </a:pPr>
            <a:r>
              <a:rPr lang="en" sz="1800"/>
              <a:t>Ad revenue</a:t>
            </a:r>
            <a:endParaRPr sz="1800"/>
          </a:p>
          <a:p>
            <a:pPr indent="-342900" lvl="0" marL="457200" rtl="0">
              <a:lnSpc>
                <a:spcPct val="100000"/>
              </a:lnSpc>
              <a:spcBef>
                <a:spcPts val="0"/>
              </a:spcBef>
              <a:spcAft>
                <a:spcPts val="0"/>
              </a:spcAft>
              <a:buSzPts val="1800"/>
              <a:buChar char="●"/>
            </a:pPr>
            <a:r>
              <a:rPr lang="en" sz="1800"/>
              <a:t>B2B - package our data to businesses</a:t>
            </a:r>
            <a:endParaRPr sz="1800"/>
          </a:p>
        </p:txBody>
      </p:sp>
      <p:cxnSp>
        <p:nvCxnSpPr>
          <p:cNvPr id="169" name="Shape 169"/>
          <p:cNvCxnSpPr/>
          <p:nvPr/>
        </p:nvCxnSpPr>
        <p:spPr>
          <a:xfrm flipH="1" rot="10800000">
            <a:off x="4368775" y="1847100"/>
            <a:ext cx="36900" cy="2595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Future plans</a:t>
            </a:r>
            <a:endParaRPr/>
          </a:p>
        </p:txBody>
      </p:sp>
      <p:sp>
        <p:nvSpPr>
          <p:cNvPr id="175" name="Shape 175"/>
          <p:cNvSpPr txBox="1"/>
          <p:nvPr>
            <p:ph idx="1" type="body"/>
          </p:nvPr>
        </p:nvSpPr>
        <p:spPr>
          <a:xfrm>
            <a:off x="471900" y="1919075"/>
            <a:ext cx="56166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Improve UI</a:t>
            </a:r>
            <a:endParaRPr sz="1800"/>
          </a:p>
          <a:p>
            <a:pPr indent="-342900" lvl="0" marL="457200">
              <a:spcBef>
                <a:spcPts val="0"/>
              </a:spcBef>
              <a:spcAft>
                <a:spcPts val="0"/>
              </a:spcAft>
              <a:buSzPts val="1800"/>
              <a:buChar char="●"/>
            </a:pPr>
            <a:r>
              <a:rPr lang="en" sz="1800"/>
              <a:t>Porting to android/iOS in the future.</a:t>
            </a:r>
            <a:endParaRPr sz="1800"/>
          </a:p>
          <a:p>
            <a:pPr indent="-342900" lvl="0" marL="457200" rtl="0">
              <a:spcBef>
                <a:spcPts val="0"/>
              </a:spcBef>
              <a:spcAft>
                <a:spcPts val="0"/>
              </a:spcAft>
              <a:buSzPts val="1800"/>
              <a:buChar char="●"/>
            </a:pPr>
            <a:r>
              <a:rPr lang="en" sz="1800"/>
              <a:t>Add features (comments, browse, etc.)</a:t>
            </a:r>
            <a:endParaRPr sz="1800"/>
          </a:p>
          <a:p>
            <a:pPr indent="-342900" lvl="0" marL="457200" rtl="0">
              <a:spcBef>
                <a:spcPts val="0"/>
              </a:spcBef>
              <a:spcAft>
                <a:spcPts val="0"/>
              </a:spcAft>
              <a:buSzPts val="1800"/>
              <a:buChar char="●"/>
            </a:pPr>
            <a:r>
              <a:rPr lang="en" sz="1800"/>
              <a:t>Get people using the site</a:t>
            </a:r>
            <a:endParaRPr sz="1800"/>
          </a:p>
          <a:p>
            <a:pPr indent="-342900" lvl="0" marL="457200" rtl="0">
              <a:spcBef>
                <a:spcPts val="0"/>
              </a:spcBef>
              <a:spcAft>
                <a:spcPts val="0"/>
              </a:spcAft>
              <a:buSzPts val="1800"/>
              <a:buChar char="●"/>
            </a:pPr>
            <a:r>
              <a:rPr lang="en" sz="1800"/>
              <a:t>Make the site more </a:t>
            </a:r>
            <a:r>
              <a:rPr lang="en" sz="1800"/>
              <a:t>accessible</a:t>
            </a:r>
            <a:endParaRPr sz="1800"/>
          </a:p>
          <a:p>
            <a:pPr indent="-342900" lvl="0" marL="457200" rtl="0">
              <a:spcBef>
                <a:spcPts val="0"/>
              </a:spcBef>
              <a:spcAft>
                <a:spcPts val="0"/>
              </a:spcAft>
              <a:buSzPts val="1800"/>
              <a:buChar char="●"/>
            </a:pPr>
            <a:r>
              <a:rPr lang="en" sz="1800"/>
              <a:t>Package data for businesses</a:t>
            </a:r>
            <a:endParaRPr sz="1800"/>
          </a:p>
          <a:p>
            <a:pPr indent="-342900" lvl="0" marL="457200" rtl="0">
              <a:spcBef>
                <a:spcPts val="0"/>
              </a:spcBef>
              <a:spcAft>
                <a:spcPts val="0"/>
              </a:spcAft>
              <a:buSzPts val="1800"/>
              <a:buChar char="●"/>
            </a:pPr>
            <a:r>
              <a:rPr lang="en" sz="1800"/>
              <a:t>Monetize (e.g. embed ads)</a:t>
            </a:r>
            <a:endParaRPr sz="1800"/>
          </a:p>
        </p:txBody>
      </p:sp>
      <p:cxnSp>
        <p:nvCxnSpPr>
          <p:cNvPr id="176" name="Shape 176"/>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0" y="2065350"/>
            <a:ext cx="4563300" cy="10461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Post </a:t>
            </a:r>
            <a:r>
              <a:rPr lang="en"/>
              <a:t>implementation</a:t>
            </a:r>
            <a:r>
              <a:rPr lang="en"/>
              <a:t> review</a:t>
            </a:r>
            <a:endParaRPr/>
          </a:p>
        </p:txBody>
      </p:sp>
      <p:sp>
        <p:nvSpPr>
          <p:cNvPr id="182" name="Shape 182"/>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i="1" lang="en" sz="1600">
                <a:solidFill>
                  <a:srgbClr val="FAFAFA"/>
                </a:solidFill>
                <a:latin typeface="Roboto"/>
                <a:ea typeface="Roboto"/>
                <a:cs typeface="Roboto"/>
                <a:sym typeface="Roboto"/>
              </a:rPr>
              <a:t>What we did right</a:t>
            </a:r>
            <a:endParaRPr i="1" sz="1600">
              <a:solidFill>
                <a:srgbClr val="FAFAFA"/>
              </a:solidFill>
              <a:latin typeface="Roboto"/>
              <a:ea typeface="Roboto"/>
              <a:cs typeface="Roboto"/>
              <a:sym typeface="Roboto"/>
            </a:endParaRPr>
          </a:p>
          <a:p>
            <a:pPr indent="-330200" lvl="0" marL="457200" rtl="0">
              <a:lnSpc>
                <a:spcPct val="115000"/>
              </a:lnSpc>
              <a:spcBef>
                <a:spcPts val="100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Weekly meeting in person</a:t>
            </a:r>
            <a:endParaRPr i="1" sz="1600">
              <a:solidFill>
                <a:srgbClr val="FAFAFA"/>
              </a:solidFill>
              <a:latin typeface="Roboto"/>
              <a:ea typeface="Roboto"/>
              <a:cs typeface="Roboto"/>
              <a:sym typeface="Roboto"/>
            </a:endParaRPr>
          </a:p>
          <a:p>
            <a:pPr indent="-330200" lvl="0" marL="457200" rtl="0">
              <a:lnSpc>
                <a:spcPct val="115000"/>
              </a:lnSpc>
              <a:spcBef>
                <a:spcPts val="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Architecture design</a:t>
            </a:r>
            <a:endParaRPr i="1" sz="1600">
              <a:solidFill>
                <a:srgbClr val="FAFAFA"/>
              </a:solidFill>
              <a:latin typeface="Roboto"/>
              <a:ea typeface="Roboto"/>
              <a:cs typeface="Roboto"/>
              <a:sym typeface="Roboto"/>
            </a:endParaRPr>
          </a:p>
          <a:p>
            <a:pPr indent="-330200" lvl="0" marL="457200" rtl="0">
              <a:lnSpc>
                <a:spcPct val="115000"/>
              </a:lnSpc>
              <a:spcBef>
                <a:spcPts val="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Bottom up approach</a:t>
            </a:r>
            <a:endParaRPr i="1" sz="1600">
              <a:solidFill>
                <a:srgbClr val="FAFAFA"/>
              </a:solidFill>
              <a:latin typeface="Roboto"/>
              <a:ea typeface="Roboto"/>
              <a:cs typeface="Roboto"/>
              <a:sym typeface="Roboto"/>
            </a:endParaRPr>
          </a:p>
          <a:p>
            <a:pPr indent="0" lvl="0" marL="0" rtl="0">
              <a:lnSpc>
                <a:spcPct val="115000"/>
              </a:lnSpc>
              <a:spcBef>
                <a:spcPts val="1000"/>
              </a:spcBef>
              <a:spcAft>
                <a:spcPts val="0"/>
              </a:spcAft>
              <a:buNone/>
            </a:pPr>
            <a:r>
              <a:rPr i="1" lang="en" sz="1600">
                <a:solidFill>
                  <a:srgbClr val="FAFAFA"/>
                </a:solidFill>
                <a:latin typeface="Roboto"/>
                <a:ea typeface="Roboto"/>
                <a:cs typeface="Roboto"/>
                <a:sym typeface="Roboto"/>
              </a:rPr>
              <a:t>What we did wrong</a:t>
            </a:r>
            <a:endParaRPr i="1" sz="1600">
              <a:solidFill>
                <a:srgbClr val="FAFAFA"/>
              </a:solidFill>
              <a:latin typeface="Roboto"/>
              <a:ea typeface="Roboto"/>
              <a:cs typeface="Roboto"/>
              <a:sym typeface="Roboto"/>
            </a:endParaRPr>
          </a:p>
          <a:p>
            <a:pPr indent="-330200" lvl="0" marL="457200" rtl="0">
              <a:lnSpc>
                <a:spcPct val="115000"/>
              </a:lnSpc>
              <a:spcBef>
                <a:spcPts val="100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Began programming earlier</a:t>
            </a:r>
            <a:endParaRPr i="1" sz="1600">
              <a:solidFill>
                <a:srgbClr val="FAFAFA"/>
              </a:solidFill>
              <a:latin typeface="Roboto"/>
              <a:ea typeface="Roboto"/>
              <a:cs typeface="Roboto"/>
              <a:sym typeface="Roboto"/>
            </a:endParaRPr>
          </a:p>
          <a:p>
            <a:pPr indent="-330200" lvl="0" marL="457200" rtl="0">
              <a:lnSpc>
                <a:spcPct val="115000"/>
              </a:lnSpc>
              <a:spcBef>
                <a:spcPts val="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Set fewer goals for initial application</a:t>
            </a:r>
            <a:endParaRPr i="1" sz="1600">
              <a:solidFill>
                <a:srgbClr val="FAFAFA"/>
              </a:solidFill>
              <a:latin typeface="Roboto"/>
              <a:ea typeface="Roboto"/>
              <a:cs typeface="Roboto"/>
              <a:sym typeface="Roboto"/>
            </a:endParaRPr>
          </a:p>
          <a:p>
            <a:pPr indent="0" lvl="0" marL="0" rtl="0">
              <a:lnSpc>
                <a:spcPct val="115000"/>
              </a:lnSpc>
              <a:spcBef>
                <a:spcPts val="1000"/>
              </a:spcBef>
              <a:spcAft>
                <a:spcPts val="0"/>
              </a:spcAft>
              <a:buNone/>
            </a:pPr>
            <a:r>
              <a:rPr i="1" lang="en" sz="1600">
                <a:solidFill>
                  <a:srgbClr val="FAFAFA"/>
                </a:solidFill>
                <a:latin typeface="Roboto"/>
                <a:ea typeface="Roboto"/>
                <a:cs typeface="Roboto"/>
                <a:sym typeface="Roboto"/>
              </a:rPr>
              <a:t>What would we change</a:t>
            </a:r>
            <a:r>
              <a:rPr i="1" lang="en" sz="1600">
                <a:solidFill>
                  <a:srgbClr val="FAFAFA"/>
                </a:solidFill>
                <a:latin typeface="Roboto"/>
                <a:ea typeface="Roboto"/>
                <a:cs typeface="Roboto"/>
                <a:sym typeface="Roboto"/>
              </a:rPr>
              <a:t>.</a:t>
            </a:r>
            <a:endParaRPr i="1" sz="1600">
              <a:solidFill>
                <a:srgbClr val="FAFAFA"/>
              </a:solidFill>
              <a:latin typeface="Roboto"/>
              <a:ea typeface="Roboto"/>
              <a:cs typeface="Roboto"/>
              <a:sym typeface="Roboto"/>
            </a:endParaRPr>
          </a:p>
          <a:p>
            <a:pPr indent="-330200" lvl="0" marL="457200" rtl="0">
              <a:lnSpc>
                <a:spcPct val="115000"/>
              </a:lnSpc>
              <a:spcBef>
                <a:spcPts val="1000"/>
              </a:spcBef>
              <a:spcAft>
                <a:spcPts val="0"/>
              </a:spcAft>
              <a:buClr>
                <a:srgbClr val="FAFAFA"/>
              </a:buClr>
              <a:buSzPts val="1600"/>
              <a:buFont typeface="Roboto"/>
              <a:buChar char="●"/>
            </a:pPr>
            <a:r>
              <a:rPr i="1" lang="en" sz="1600">
                <a:solidFill>
                  <a:srgbClr val="FAFAFA"/>
                </a:solidFill>
                <a:latin typeface="Roboto"/>
                <a:ea typeface="Roboto"/>
                <a:cs typeface="Roboto"/>
                <a:sym typeface="Roboto"/>
              </a:rPr>
              <a:t>Have people interact with our app</a:t>
            </a:r>
            <a:endParaRPr i="1" sz="1600">
              <a:solidFill>
                <a:srgbClr val="FAFAFA"/>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pic>
        <p:nvPicPr>
          <p:cNvPr descr="Overhead shot of young people sitting on a boardwalk" id="187" name="Shape 187"/>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88" name="Shape 188"/>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spcBef>
                <a:spcPts val="0"/>
              </a:spcBef>
              <a:spcAft>
                <a:spcPts val="1000"/>
              </a:spcAft>
              <a:buNone/>
            </a:pPr>
            <a:r>
              <a:rPr b="1" lang="en" sz="3000"/>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Shape 73"/>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txBox="1"/>
          <p:nvPr>
            <p:ph idx="4294967295" type="title"/>
          </p:nvPr>
        </p:nvSpPr>
        <p:spPr>
          <a:xfrm>
            <a:off x="311700" y="3103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400"/>
              </a:spcAft>
              <a:buNone/>
            </a:pPr>
            <a:r>
              <a:rPr lang="en"/>
              <a:t>Our Team</a:t>
            </a:r>
            <a:endParaRPr i="1" sz="1600"/>
          </a:p>
        </p:txBody>
      </p:sp>
      <p:sp>
        <p:nvSpPr>
          <p:cNvPr id="75" name="Shape 75"/>
          <p:cNvSpPr txBox="1"/>
          <p:nvPr>
            <p:ph idx="4294967295" type="title"/>
          </p:nvPr>
        </p:nvSpPr>
        <p:spPr>
          <a:xfrm>
            <a:off x="1342900" y="307544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Lisa Frankel</a:t>
            </a:r>
            <a:endParaRPr sz="1800">
              <a:solidFill>
                <a:schemeClr val="dk1"/>
              </a:solidFill>
            </a:endParaRPr>
          </a:p>
        </p:txBody>
      </p:sp>
      <p:sp>
        <p:nvSpPr>
          <p:cNvPr id="76" name="Shape 76"/>
          <p:cNvSpPr txBox="1"/>
          <p:nvPr>
            <p:ph idx="4294967295" type="body"/>
          </p:nvPr>
        </p:nvSpPr>
        <p:spPr>
          <a:xfrm>
            <a:off x="1342900" y="360006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rPr>
              <a:t>Software Engineer</a:t>
            </a:r>
            <a:endParaRPr sz="1200">
              <a:solidFill>
                <a:schemeClr val="dk2"/>
              </a:solidFill>
            </a:endParaRPr>
          </a:p>
          <a:p>
            <a:pPr indent="0" lvl="0" marL="0" rtl="0" algn="ctr">
              <a:spcBef>
                <a:spcPts val="1600"/>
              </a:spcBef>
              <a:spcAft>
                <a:spcPts val="1600"/>
              </a:spcAft>
              <a:buNone/>
            </a:pPr>
            <a:r>
              <a:t/>
            </a:r>
            <a:endParaRPr sz="1200">
              <a:solidFill>
                <a:schemeClr val="dk2"/>
              </a:solidFill>
            </a:endParaRPr>
          </a:p>
        </p:txBody>
      </p:sp>
      <p:sp>
        <p:nvSpPr>
          <p:cNvPr id="77" name="Shape 77"/>
          <p:cNvSpPr txBox="1"/>
          <p:nvPr>
            <p:ph idx="4294967295" type="title"/>
          </p:nvPr>
        </p:nvSpPr>
        <p:spPr>
          <a:xfrm>
            <a:off x="3560843" y="307544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Rong Fang</a:t>
            </a:r>
            <a:endParaRPr sz="1800">
              <a:solidFill>
                <a:schemeClr val="dk1"/>
              </a:solidFill>
            </a:endParaRPr>
          </a:p>
        </p:txBody>
      </p:sp>
      <p:sp>
        <p:nvSpPr>
          <p:cNvPr id="78" name="Shape 78"/>
          <p:cNvSpPr txBox="1"/>
          <p:nvPr>
            <p:ph idx="4294967295" type="title"/>
          </p:nvPr>
        </p:nvSpPr>
        <p:spPr>
          <a:xfrm>
            <a:off x="5778804" y="307544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Tian Lin</a:t>
            </a:r>
            <a:endParaRPr sz="1800">
              <a:solidFill>
                <a:schemeClr val="dk1"/>
              </a:solidFill>
            </a:endParaRPr>
          </a:p>
        </p:txBody>
      </p:sp>
      <p:sp>
        <p:nvSpPr>
          <p:cNvPr id="79" name="Shape 79"/>
          <p:cNvSpPr txBox="1"/>
          <p:nvPr>
            <p:ph idx="4294967295" type="body"/>
          </p:nvPr>
        </p:nvSpPr>
        <p:spPr>
          <a:xfrm>
            <a:off x="3560843" y="360006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rPr>
              <a:t>Software Engineer</a:t>
            </a:r>
            <a:endParaRPr sz="1200">
              <a:solidFill>
                <a:schemeClr val="dk2"/>
              </a:solidFill>
            </a:endParaRPr>
          </a:p>
          <a:p>
            <a:pPr indent="0" lvl="0" marL="0" rtl="0" algn="ctr">
              <a:spcBef>
                <a:spcPts val="1600"/>
              </a:spcBef>
              <a:spcAft>
                <a:spcPts val="1600"/>
              </a:spcAft>
              <a:buNone/>
            </a:pPr>
            <a:r>
              <a:t/>
            </a:r>
            <a:endParaRPr sz="1200">
              <a:solidFill>
                <a:schemeClr val="dk2"/>
              </a:solidFill>
            </a:endParaRPr>
          </a:p>
        </p:txBody>
      </p:sp>
      <p:sp>
        <p:nvSpPr>
          <p:cNvPr id="80" name="Shape 80"/>
          <p:cNvSpPr txBox="1"/>
          <p:nvPr>
            <p:ph idx="4294967295" type="body"/>
          </p:nvPr>
        </p:nvSpPr>
        <p:spPr>
          <a:xfrm>
            <a:off x="5778804" y="360006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Software Engineer</a:t>
            </a:r>
            <a:endParaRPr sz="1200">
              <a:solidFill>
                <a:schemeClr val="dk2"/>
              </a:solidFill>
            </a:endParaRPr>
          </a:p>
        </p:txBody>
      </p:sp>
      <p:pic>
        <p:nvPicPr>
          <p:cNvPr id="81" name="Shape 81"/>
          <p:cNvPicPr preferRelativeResize="0"/>
          <p:nvPr/>
        </p:nvPicPr>
        <p:blipFill>
          <a:blip r:embed="rId3">
            <a:alphaModFix/>
          </a:blip>
          <a:stretch>
            <a:fillRect/>
          </a:stretch>
        </p:blipFill>
        <p:spPr>
          <a:xfrm>
            <a:off x="1612000" y="1360825"/>
            <a:ext cx="1583700" cy="1725300"/>
          </a:xfrm>
          <a:prstGeom prst="ellipse">
            <a:avLst/>
          </a:prstGeom>
          <a:noFill/>
          <a:ln>
            <a:noFill/>
          </a:ln>
        </p:spPr>
      </p:pic>
      <p:pic>
        <p:nvPicPr>
          <p:cNvPr id="82" name="Shape 82"/>
          <p:cNvPicPr preferRelativeResize="0"/>
          <p:nvPr/>
        </p:nvPicPr>
        <p:blipFill rotWithShape="1">
          <a:blip r:embed="rId4">
            <a:alphaModFix/>
          </a:blip>
          <a:srcRect b="17682" l="0" r="0" t="10437"/>
          <a:stretch/>
        </p:blipFill>
        <p:spPr>
          <a:xfrm>
            <a:off x="3766000" y="1327225"/>
            <a:ext cx="1725300" cy="1792500"/>
          </a:xfrm>
          <a:prstGeom prst="flowChartConnector">
            <a:avLst/>
          </a:prstGeom>
          <a:noFill/>
          <a:ln>
            <a:noFill/>
          </a:ln>
        </p:spPr>
      </p:pic>
      <p:pic>
        <p:nvPicPr>
          <p:cNvPr id="83" name="Shape 83"/>
          <p:cNvPicPr preferRelativeResize="0"/>
          <p:nvPr/>
        </p:nvPicPr>
        <p:blipFill rotWithShape="1">
          <a:blip r:embed="rId5">
            <a:alphaModFix/>
          </a:blip>
          <a:srcRect b="8130" l="0" r="0" t="0"/>
          <a:stretch/>
        </p:blipFill>
        <p:spPr>
          <a:xfrm>
            <a:off x="5951924" y="1281325"/>
            <a:ext cx="1824600" cy="1884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Shape 8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Have a problem?</a:t>
            </a:r>
            <a:endParaRPr/>
          </a:p>
        </p:txBody>
      </p:sp>
      <p:sp>
        <p:nvSpPr>
          <p:cNvPr id="89" name="Shape 89"/>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sz="3600"/>
              <a:t>Google it!</a:t>
            </a:r>
            <a:endParaRPr sz="1800"/>
          </a:p>
        </p:txBody>
      </p:sp>
      <p:cxnSp>
        <p:nvCxnSpPr>
          <p:cNvPr id="90" name="Shape 90"/>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91" name="Shape 91"/>
          <p:cNvPicPr preferRelativeResize="0"/>
          <p:nvPr/>
        </p:nvPicPr>
        <p:blipFill>
          <a:blip r:embed="rId3">
            <a:alphaModFix/>
          </a:blip>
          <a:stretch>
            <a:fillRect/>
          </a:stretch>
        </p:blipFill>
        <p:spPr>
          <a:xfrm>
            <a:off x="522775" y="2889975"/>
            <a:ext cx="8226685" cy="767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Shape 9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The solution…?</a:t>
            </a:r>
            <a:endParaRPr/>
          </a:p>
        </p:txBody>
      </p:sp>
      <p:sp>
        <p:nvSpPr>
          <p:cNvPr id="97" name="Shape 97"/>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Hold your breath</a:t>
            </a:r>
            <a:endParaRPr sz="1800"/>
          </a:p>
          <a:p>
            <a:pPr indent="-342900" lvl="0" marL="457200" rtl="0">
              <a:spcBef>
                <a:spcPts val="0"/>
              </a:spcBef>
              <a:spcAft>
                <a:spcPts val="0"/>
              </a:spcAft>
              <a:buSzPts val="1800"/>
              <a:buChar char="●"/>
            </a:pPr>
            <a:r>
              <a:rPr lang="en" sz="1800"/>
              <a:t>Stick out your tongue</a:t>
            </a:r>
            <a:endParaRPr sz="1800"/>
          </a:p>
          <a:p>
            <a:pPr indent="-342900" lvl="0" marL="457200" rtl="0">
              <a:spcBef>
                <a:spcPts val="0"/>
              </a:spcBef>
              <a:spcAft>
                <a:spcPts val="0"/>
              </a:spcAft>
              <a:buSzPts val="1800"/>
              <a:buChar char="●"/>
            </a:pPr>
            <a:r>
              <a:rPr lang="en" sz="1800"/>
              <a:t>Scare them away</a:t>
            </a:r>
            <a:endParaRPr sz="1800"/>
          </a:p>
          <a:p>
            <a:pPr indent="-342900" lvl="0" marL="457200" rtl="0">
              <a:spcBef>
                <a:spcPts val="0"/>
              </a:spcBef>
              <a:spcAft>
                <a:spcPts val="0"/>
              </a:spcAft>
              <a:buSzPts val="1800"/>
              <a:buChar char="●"/>
            </a:pPr>
            <a:r>
              <a:rPr lang="en" sz="1800"/>
              <a:t>Choke on hot water</a:t>
            </a:r>
            <a:endParaRPr sz="1800"/>
          </a:p>
          <a:p>
            <a:pPr indent="-342900" lvl="0" marL="457200" rtl="0">
              <a:spcBef>
                <a:spcPts val="0"/>
              </a:spcBef>
              <a:spcAft>
                <a:spcPts val="0"/>
              </a:spcAft>
              <a:buSzPts val="1800"/>
              <a:buChar char="●"/>
            </a:pPr>
            <a:r>
              <a:rPr lang="en" sz="1800"/>
              <a:t>Stimulate the Vagus Nerve</a:t>
            </a:r>
            <a:endParaRPr sz="1800"/>
          </a:p>
          <a:p>
            <a:pPr indent="-342900" lvl="0" marL="457200" rtl="0">
              <a:spcBef>
                <a:spcPts val="0"/>
              </a:spcBef>
              <a:spcAft>
                <a:spcPts val="0"/>
              </a:spcAft>
              <a:buSzPts val="1800"/>
              <a:buChar char="●"/>
            </a:pPr>
            <a:r>
              <a:rPr lang="en" sz="1800"/>
              <a:t>Reduce Stress</a:t>
            </a:r>
            <a:endParaRPr sz="1800"/>
          </a:p>
        </p:txBody>
      </p:sp>
      <p:cxnSp>
        <p:nvCxnSpPr>
          <p:cNvPr id="98" name="Shape 98"/>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99" name="Shape 99"/>
          <p:cNvPicPr preferRelativeResize="0"/>
          <p:nvPr/>
        </p:nvPicPr>
        <p:blipFill>
          <a:blip r:embed="rId3">
            <a:alphaModFix/>
          </a:blip>
          <a:stretch>
            <a:fillRect/>
          </a:stretch>
        </p:blipFill>
        <p:spPr>
          <a:xfrm>
            <a:off x="4513375" y="1847275"/>
            <a:ext cx="3629275" cy="2253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The solution…?</a:t>
            </a:r>
            <a:endParaRPr/>
          </a:p>
        </p:txBody>
      </p:sp>
      <p:sp>
        <p:nvSpPr>
          <p:cNvPr id="105" name="Shape 10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Too many solutions!</a:t>
            </a:r>
            <a:endParaRPr sz="1800"/>
          </a:p>
          <a:p>
            <a:pPr indent="-342900" lvl="1" marL="914400" rtl="0">
              <a:spcBef>
                <a:spcPts val="0"/>
              </a:spcBef>
              <a:spcAft>
                <a:spcPts val="0"/>
              </a:spcAft>
              <a:buSzPts val="1800"/>
              <a:buChar char="○"/>
            </a:pPr>
            <a:r>
              <a:rPr lang="en" sz="1800"/>
              <a:t>Which one will work?</a:t>
            </a:r>
            <a:endParaRPr sz="1800"/>
          </a:p>
          <a:p>
            <a:pPr indent="-342900" lvl="0" marL="457200" rtl="0">
              <a:spcBef>
                <a:spcPts val="0"/>
              </a:spcBef>
              <a:spcAft>
                <a:spcPts val="0"/>
              </a:spcAft>
              <a:buSzPts val="1800"/>
              <a:buChar char="●"/>
            </a:pPr>
            <a:r>
              <a:rPr lang="en" sz="1800"/>
              <a:t>Too few solutions!</a:t>
            </a:r>
            <a:endParaRPr sz="1800"/>
          </a:p>
          <a:p>
            <a:pPr indent="-342900" lvl="1" marL="914400" rtl="0">
              <a:spcBef>
                <a:spcPts val="0"/>
              </a:spcBef>
              <a:spcAft>
                <a:spcPts val="0"/>
              </a:spcAft>
              <a:buSzPts val="1800"/>
              <a:buChar char="○"/>
            </a:pPr>
            <a:r>
              <a:rPr lang="en" sz="1800"/>
              <a:t>What if there is a better way?</a:t>
            </a:r>
            <a:endParaRPr sz="1800"/>
          </a:p>
          <a:p>
            <a:pPr indent="-342900" lvl="0" marL="457200" rtl="0">
              <a:spcBef>
                <a:spcPts val="0"/>
              </a:spcBef>
              <a:spcAft>
                <a:spcPts val="0"/>
              </a:spcAft>
              <a:buSzPts val="1800"/>
              <a:buChar char="●"/>
            </a:pPr>
            <a:r>
              <a:rPr lang="en" sz="1800"/>
              <a:t>No solution!</a:t>
            </a:r>
            <a:endParaRPr sz="1800"/>
          </a:p>
          <a:p>
            <a:pPr indent="-342900" lvl="1" marL="914400" rtl="0">
              <a:spcBef>
                <a:spcPts val="0"/>
              </a:spcBef>
              <a:spcAft>
                <a:spcPts val="0"/>
              </a:spcAft>
              <a:buSzPts val="1800"/>
              <a:buChar char="○"/>
            </a:pPr>
            <a:r>
              <a:rPr lang="en" sz="1800"/>
              <a:t>What if there is one?</a:t>
            </a:r>
            <a:endParaRPr sz="1800"/>
          </a:p>
        </p:txBody>
      </p:sp>
      <p:cxnSp>
        <p:nvCxnSpPr>
          <p:cNvPr id="106" name="Shape 106"/>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107" name="Shape 107"/>
          <p:cNvPicPr preferRelativeResize="0"/>
          <p:nvPr/>
        </p:nvPicPr>
        <p:blipFill>
          <a:blip r:embed="rId3">
            <a:alphaModFix/>
          </a:blip>
          <a:stretch>
            <a:fillRect/>
          </a:stretch>
        </p:blipFill>
        <p:spPr>
          <a:xfrm>
            <a:off x="4636650" y="1840013"/>
            <a:ext cx="3634500" cy="2378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Shape 112"/>
          <p:cNvPicPr preferRelativeResize="0"/>
          <p:nvPr/>
        </p:nvPicPr>
        <p:blipFill rotWithShape="1">
          <a:blip r:embed="rId3">
            <a:alphaModFix/>
          </a:blip>
          <a:srcRect b="0" l="20365" r="20365" t="0"/>
          <a:stretch/>
        </p:blipFill>
        <p:spPr>
          <a:xfrm>
            <a:off x="-9150" y="0"/>
            <a:ext cx="4594499" cy="5143501"/>
          </a:xfrm>
          <a:prstGeom prst="rect">
            <a:avLst/>
          </a:prstGeom>
          <a:noFill/>
          <a:ln>
            <a:noFill/>
          </a:ln>
        </p:spPr>
      </p:pic>
      <p:sp>
        <p:nvSpPr>
          <p:cNvPr id="113" name="Shape 113"/>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solidFill>
                  <a:schemeClr val="lt1"/>
                </a:solidFill>
              </a:rPr>
              <a:t>Did you know?</a:t>
            </a:r>
            <a:endParaRPr>
              <a:solidFill>
                <a:schemeClr val="lt1"/>
              </a:solidFill>
            </a:endParaRPr>
          </a:p>
        </p:txBody>
      </p:sp>
      <p:sp>
        <p:nvSpPr>
          <p:cNvPr id="114" name="Shape 11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spcBef>
                <a:spcPts val="0"/>
              </a:spcBef>
              <a:spcAft>
                <a:spcPts val="1600"/>
              </a:spcAft>
              <a:buNone/>
            </a:pPr>
            <a:r>
              <a:rPr lang="en" sz="2400"/>
              <a:t>There are no feedback based online forums for finding solutions to everyday problems.</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Shape 1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So what?</a:t>
            </a:r>
            <a:endParaRPr/>
          </a:p>
        </p:txBody>
      </p:sp>
      <p:sp>
        <p:nvSpPr>
          <p:cNvPr id="120" name="Shape 12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People need answers to problems fast</a:t>
            </a:r>
            <a:endParaRPr sz="1800"/>
          </a:p>
          <a:p>
            <a:pPr indent="-342900" lvl="0" marL="457200" rtl="0">
              <a:spcBef>
                <a:spcPts val="0"/>
              </a:spcBef>
              <a:spcAft>
                <a:spcPts val="0"/>
              </a:spcAft>
              <a:buSzPts val="1800"/>
              <a:buChar char="●"/>
            </a:pPr>
            <a:r>
              <a:rPr lang="en" sz="1800"/>
              <a:t>They want to know which one will work</a:t>
            </a:r>
            <a:endParaRPr sz="1800"/>
          </a:p>
          <a:p>
            <a:pPr indent="-342900" lvl="0" marL="457200" rtl="0">
              <a:spcBef>
                <a:spcPts val="0"/>
              </a:spcBef>
              <a:spcAft>
                <a:spcPts val="0"/>
              </a:spcAft>
              <a:buSzPts val="1800"/>
              <a:buChar char="●"/>
            </a:pPr>
            <a:r>
              <a:rPr lang="en" sz="1800"/>
              <a:t>If it worked for all of them… it might work for me!</a:t>
            </a:r>
            <a:endParaRPr sz="1800"/>
          </a:p>
        </p:txBody>
      </p:sp>
      <p:cxnSp>
        <p:nvCxnSpPr>
          <p:cNvPr id="121" name="Shape 121"/>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So what?</a:t>
            </a:r>
            <a:endParaRPr/>
          </a:p>
        </p:txBody>
      </p:sp>
      <p:sp>
        <p:nvSpPr>
          <p:cNvPr id="127" name="Shape 127"/>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We can build a community focus on providing reliable answers</a:t>
            </a:r>
            <a:endParaRPr sz="1800"/>
          </a:p>
          <a:p>
            <a:pPr indent="-342900" lvl="0" marL="457200" rtl="0">
              <a:spcBef>
                <a:spcPts val="0"/>
              </a:spcBef>
              <a:spcAft>
                <a:spcPts val="0"/>
              </a:spcAft>
              <a:buSzPts val="1800"/>
              <a:buChar char="●"/>
            </a:pPr>
            <a:r>
              <a:rPr lang="en" sz="1800"/>
              <a:t>Answer will have feedback to prove that they work</a:t>
            </a:r>
            <a:endParaRPr sz="1800"/>
          </a:p>
        </p:txBody>
      </p:sp>
      <p:cxnSp>
        <p:nvCxnSpPr>
          <p:cNvPr id="128" name="Shape 128"/>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What’s already out there</a:t>
            </a:r>
            <a:endParaRPr/>
          </a:p>
        </p:txBody>
      </p:sp>
      <p:sp>
        <p:nvSpPr>
          <p:cNvPr id="134" name="Shape 134"/>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Stackoverflow</a:t>
            </a:r>
            <a:endParaRPr sz="1800"/>
          </a:p>
          <a:p>
            <a:pPr indent="-342900" lvl="1" marL="914400" rtl="0">
              <a:spcBef>
                <a:spcPts val="0"/>
              </a:spcBef>
              <a:spcAft>
                <a:spcPts val="0"/>
              </a:spcAft>
              <a:buSzPts val="1800"/>
              <a:buChar char="○"/>
            </a:pPr>
            <a:r>
              <a:rPr lang="en" sz="1800"/>
              <a:t>Rate best answers to questions</a:t>
            </a:r>
            <a:endParaRPr sz="1800"/>
          </a:p>
          <a:p>
            <a:pPr indent="-342900" lvl="0" marL="457200" rtl="0">
              <a:spcBef>
                <a:spcPts val="0"/>
              </a:spcBef>
              <a:spcAft>
                <a:spcPts val="0"/>
              </a:spcAft>
              <a:buSzPts val="1800"/>
              <a:buChar char="●"/>
            </a:pPr>
            <a:r>
              <a:rPr lang="en" sz="1800"/>
              <a:t>Reddit</a:t>
            </a:r>
            <a:endParaRPr sz="1800"/>
          </a:p>
          <a:p>
            <a:pPr indent="-342900" lvl="1" marL="914400" rtl="0">
              <a:spcBef>
                <a:spcPts val="0"/>
              </a:spcBef>
              <a:spcAft>
                <a:spcPts val="0"/>
              </a:spcAft>
              <a:buSzPts val="1800"/>
              <a:buChar char="○"/>
            </a:pPr>
            <a:r>
              <a:rPr lang="en" sz="1800"/>
              <a:t>Answer broad range of questions</a:t>
            </a:r>
            <a:endParaRPr sz="1800"/>
          </a:p>
        </p:txBody>
      </p:sp>
      <p:cxnSp>
        <p:nvCxnSpPr>
          <p:cNvPr id="135" name="Shape 13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pic>
        <p:nvPicPr>
          <p:cNvPr id="136" name="Shape 136"/>
          <p:cNvPicPr preferRelativeResize="0"/>
          <p:nvPr/>
        </p:nvPicPr>
        <p:blipFill>
          <a:blip r:embed="rId3">
            <a:alphaModFix/>
          </a:blip>
          <a:stretch>
            <a:fillRect/>
          </a:stretch>
        </p:blipFill>
        <p:spPr>
          <a:xfrm>
            <a:off x="4886050" y="1752675"/>
            <a:ext cx="3248762" cy="2710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